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81" r:id="rId4"/>
    <p:sldId id="290" r:id="rId5"/>
    <p:sldId id="289" r:id="rId6"/>
    <p:sldId id="282" r:id="rId7"/>
    <p:sldId id="263" r:id="rId8"/>
    <p:sldId id="262" r:id="rId9"/>
    <p:sldId id="264" r:id="rId10"/>
    <p:sldId id="261" r:id="rId11"/>
    <p:sldId id="260" r:id="rId12"/>
    <p:sldId id="258" r:id="rId13"/>
    <p:sldId id="293" r:id="rId14"/>
    <p:sldId id="267" r:id="rId15"/>
    <p:sldId id="266" r:id="rId16"/>
    <p:sldId id="268" r:id="rId17"/>
    <p:sldId id="270" r:id="rId18"/>
    <p:sldId id="280" r:id="rId19"/>
    <p:sldId id="283" r:id="rId20"/>
    <p:sldId id="269" r:id="rId21"/>
    <p:sldId id="285" r:id="rId22"/>
    <p:sldId id="272" r:id="rId23"/>
    <p:sldId id="275" r:id="rId24"/>
    <p:sldId id="277" r:id="rId25"/>
    <p:sldId id="288" r:id="rId26"/>
    <p:sldId id="278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F1C257-EBEA-4623-A53E-65A3EC57D1BB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4C86800-CF0F-40ED-A8F9-8C2A6FEAE58C}">
      <dgm:prSet/>
      <dgm:spPr/>
      <dgm:t>
        <a:bodyPr/>
        <a:lstStyle/>
        <a:p>
          <a:r>
            <a:rPr lang="en-US" dirty="0"/>
            <a:t>Longer View: Ideas migrate as much from “barbarous” East to “civilized” West as vice-versa</a:t>
          </a:r>
        </a:p>
      </dgm:t>
    </dgm:pt>
    <dgm:pt modelId="{D90E293A-F8BE-4CEF-8E29-870E998F1DFD}" type="parTrans" cxnId="{4D2ADFAC-26E6-46FB-B5D9-A43A44CBC426}">
      <dgm:prSet/>
      <dgm:spPr/>
      <dgm:t>
        <a:bodyPr/>
        <a:lstStyle/>
        <a:p>
          <a:endParaRPr lang="en-US"/>
        </a:p>
      </dgm:t>
    </dgm:pt>
    <dgm:pt modelId="{BB58848E-095B-43AA-A48E-B98F5B0B6957}" type="sibTrans" cxnId="{4D2ADFAC-26E6-46FB-B5D9-A43A44CBC426}">
      <dgm:prSet/>
      <dgm:spPr/>
      <dgm:t>
        <a:bodyPr/>
        <a:lstStyle/>
        <a:p>
          <a:endParaRPr lang="en-US"/>
        </a:p>
      </dgm:t>
    </dgm:pt>
    <dgm:pt modelId="{050382CF-90BD-4AF1-9DE1-7D764119715F}">
      <dgm:prSet/>
      <dgm:spPr/>
      <dgm:t>
        <a:bodyPr/>
        <a:lstStyle/>
        <a:p>
          <a:r>
            <a:rPr lang="en-US" dirty="0"/>
            <a:t>European expansion rests on force, non-rational, non-secular, and scientifically dubious thought</a:t>
          </a:r>
        </a:p>
      </dgm:t>
    </dgm:pt>
    <dgm:pt modelId="{4AE5C447-F246-49D6-A93B-45AA62E845D1}" type="parTrans" cxnId="{248C61EC-F2D4-4988-8AE7-BFC5E208E31E}">
      <dgm:prSet/>
      <dgm:spPr/>
      <dgm:t>
        <a:bodyPr/>
        <a:lstStyle/>
        <a:p>
          <a:endParaRPr lang="en-US"/>
        </a:p>
      </dgm:t>
    </dgm:pt>
    <dgm:pt modelId="{9C687AB9-1AC1-438A-BFCA-0CD08B0031FC}" type="sibTrans" cxnId="{248C61EC-F2D4-4988-8AE7-BFC5E208E31E}">
      <dgm:prSet/>
      <dgm:spPr/>
      <dgm:t>
        <a:bodyPr/>
        <a:lstStyle/>
        <a:p>
          <a:endParaRPr lang="en-US"/>
        </a:p>
      </dgm:t>
    </dgm:pt>
    <dgm:pt modelId="{02C5B076-0FCD-4E81-BFBC-3D227A60BF04}">
      <dgm:prSet/>
      <dgm:spPr/>
      <dgm:t>
        <a:bodyPr/>
        <a:lstStyle/>
        <a:p>
          <a:r>
            <a:rPr lang="en-US" i="1" dirty="0"/>
            <a:t>Reception</a:t>
          </a:r>
          <a:r>
            <a:rPr lang="en-US" dirty="0"/>
            <a:t> and </a:t>
          </a:r>
          <a:r>
            <a:rPr lang="en-US" i="1" dirty="0"/>
            <a:t>Evolution</a:t>
          </a:r>
          <a:r>
            <a:rPr lang="en-US" dirty="0"/>
            <a:t> of Enlightenment ideas mediated by local contexts (i.e., Enlightenment has a history)</a:t>
          </a:r>
        </a:p>
      </dgm:t>
    </dgm:pt>
    <dgm:pt modelId="{A59C6BF2-5601-4904-BA8F-9B5C2872C73D}" type="parTrans" cxnId="{1DF7FC22-24C2-4304-A2C0-79D438A18C97}">
      <dgm:prSet/>
      <dgm:spPr/>
      <dgm:t>
        <a:bodyPr/>
        <a:lstStyle/>
        <a:p>
          <a:endParaRPr lang="en-US"/>
        </a:p>
      </dgm:t>
    </dgm:pt>
    <dgm:pt modelId="{432B2968-2617-4F6D-9AC2-309C5AB6F796}" type="sibTrans" cxnId="{1DF7FC22-24C2-4304-A2C0-79D438A18C97}">
      <dgm:prSet/>
      <dgm:spPr/>
      <dgm:t>
        <a:bodyPr/>
        <a:lstStyle/>
        <a:p>
          <a:endParaRPr lang="en-US"/>
        </a:p>
      </dgm:t>
    </dgm:pt>
    <dgm:pt modelId="{CE18747D-4381-4AF6-9054-EE325863949D}" type="pres">
      <dgm:prSet presAssocID="{B7F1C257-EBEA-4623-A53E-65A3EC57D1BB}" presName="vert0" presStyleCnt="0">
        <dgm:presLayoutVars>
          <dgm:dir/>
          <dgm:animOne val="branch"/>
          <dgm:animLvl val="lvl"/>
        </dgm:presLayoutVars>
      </dgm:prSet>
      <dgm:spPr/>
    </dgm:pt>
    <dgm:pt modelId="{CD2AE66F-77CD-4284-8FB3-8AC5AD65B596}" type="pres">
      <dgm:prSet presAssocID="{F4C86800-CF0F-40ED-A8F9-8C2A6FEAE58C}" presName="thickLine" presStyleLbl="alignNode1" presStyleIdx="0" presStyleCnt="3"/>
      <dgm:spPr/>
    </dgm:pt>
    <dgm:pt modelId="{063E4440-9804-4D09-804D-DDCABFD873CE}" type="pres">
      <dgm:prSet presAssocID="{F4C86800-CF0F-40ED-A8F9-8C2A6FEAE58C}" presName="horz1" presStyleCnt="0"/>
      <dgm:spPr/>
    </dgm:pt>
    <dgm:pt modelId="{43E5C751-BCAA-439B-8B40-1882BD41810A}" type="pres">
      <dgm:prSet presAssocID="{F4C86800-CF0F-40ED-A8F9-8C2A6FEAE58C}" presName="tx1" presStyleLbl="revTx" presStyleIdx="0" presStyleCnt="3"/>
      <dgm:spPr/>
    </dgm:pt>
    <dgm:pt modelId="{A11EF4D3-70F8-4E42-A36A-571342A6C43F}" type="pres">
      <dgm:prSet presAssocID="{F4C86800-CF0F-40ED-A8F9-8C2A6FEAE58C}" presName="vert1" presStyleCnt="0"/>
      <dgm:spPr/>
    </dgm:pt>
    <dgm:pt modelId="{131DA00A-7A22-4CC0-9C44-1053EAF934A1}" type="pres">
      <dgm:prSet presAssocID="{050382CF-90BD-4AF1-9DE1-7D764119715F}" presName="thickLine" presStyleLbl="alignNode1" presStyleIdx="1" presStyleCnt="3"/>
      <dgm:spPr/>
    </dgm:pt>
    <dgm:pt modelId="{C6303A80-1AD5-48AD-B68F-F868BC153081}" type="pres">
      <dgm:prSet presAssocID="{050382CF-90BD-4AF1-9DE1-7D764119715F}" presName="horz1" presStyleCnt="0"/>
      <dgm:spPr/>
    </dgm:pt>
    <dgm:pt modelId="{8D27F7E1-DDD5-46B0-A89D-ED11DB974A84}" type="pres">
      <dgm:prSet presAssocID="{050382CF-90BD-4AF1-9DE1-7D764119715F}" presName="tx1" presStyleLbl="revTx" presStyleIdx="1" presStyleCnt="3"/>
      <dgm:spPr/>
    </dgm:pt>
    <dgm:pt modelId="{A4B2C8F5-84F9-42BF-8D11-7959F50B6FF7}" type="pres">
      <dgm:prSet presAssocID="{050382CF-90BD-4AF1-9DE1-7D764119715F}" presName="vert1" presStyleCnt="0"/>
      <dgm:spPr/>
    </dgm:pt>
    <dgm:pt modelId="{0A1C4BC9-9BAD-4A4B-9961-4A41C7810694}" type="pres">
      <dgm:prSet presAssocID="{02C5B076-0FCD-4E81-BFBC-3D227A60BF04}" presName="thickLine" presStyleLbl="alignNode1" presStyleIdx="2" presStyleCnt="3"/>
      <dgm:spPr/>
    </dgm:pt>
    <dgm:pt modelId="{31F904D1-C2E6-4366-8832-1393B72D6473}" type="pres">
      <dgm:prSet presAssocID="{02C5B076-0FCD-4E81-BFBC-3D227A60BF04}" presName="horz1" presStyleCnt="0"/>
      <dgm:spPr/>
    </dgm:pt>
    <dgm:pt modelId="{F2B6263C-B180-4F2D-AB21-7F2FD5A8F868}" type="pres">
      <dgm:prSet presAssocID="{02C5B076-0FCD-4E81-BFBC-3D227A60BF04}" presName="tx1" presStyleLbl="revTx" presStyleIdx="2" presStyleCnt="3"/>
      <dgm:spPr/>
    </dgm:pt>
    <dgm:pt modelId="{41B31F3C-74E2-49D5-9173-5F4AF4E59780}" type="pres">
      <dgm:prSet presAssocID="{02C5B076-0FCD-4E81-BFBC-3D227A60BF04}" presName="vert1" presStyleCnt="0"/>
      <dgm:spPr/>
    </dgm:pt>
  </dgm:ptLst>
  <dgm:cxnLst>
    <dgm:cxn modelId="{1DF7FC22-24C2-4304-A2C0-79D438A18C97}" srcId="{B7F1C257-EBEA-4623-A53E-65A3EC57D1BB}" destId="{02C5B076-0FCD-4E81-BFBC-3D227A60BF04}" srcOrd="2" destOrd="0" parTransId="{A59C6BF2-5601-4904-BA8F-9B5C2872C73D}" sibTransId="{432B2968-2617-4F6D-9AC2-309C5AB6F796}"/>
    <dgm:cxn modelId="{6ED1CC7E-DC90-4527-98F0-1D2123678CE4}" type="presOf" srcId="{B7F1C257-EBEA-4623-A53E-65A3EC57D1BB}" destId="{CE18747D-4381-4AF6-9054-EE325863949D}" srcOrd="0" destOrd="0" presId="urn:microsoft.com/office/officeart/2008/layout/LinedList"/>
    <dgm:cxn modelId="{01092A9D-5AAB-403D-8A94-1CB5DA8928FF}" type="presOf" srcId="{F4C86800-CF0F-40ED-A8F9-8C2A6FEAE58C}" destId="{43E5C751-BCAA-439B-8B40-1882BD41810A}" srcOrd="0" destOrd="0" presId="urn:microsoft.com/office/officeart/2008/layout/LinedList"/>
    <dgm:cxn modelId="{4D2ADFAC-26E6-46FB-B5D9-A43A44CBC426}" srcId="{B7F1C257-EBEA-4623-A53E-65A3EC57D1BB}" destId="{F4C86800-CF0F-40ED-A8F9-8C2A6FEAE58C}" srcOrd="0" destOrd="0" parTransId="{D90E293A-F8BE-4CEF-8E29-870E998F1DFD}" sibTransId="{BB58848E-095B-43AA-A48E-B98F5B0B6957}"/>
    <dgm:cxn modelId="{B08F69AE-A062-4146-BA02-04D62DD91596}" type="presOf" srcId="{050382CF-90BD-4AF1-9DE1-7D764119715F}" destId="{8D27F7E1-DDD5-46B0-A89D-ED11DB974A84}" srcOrd="0" destOrd="0" presId="urn:microsoft.com/office/officeart/2008/layout/LinedList"/>
    <dgm:cxn modelId="{248C61EC-F2D4-4988-8AE7-BFC5E208E31E}" srcId="{B7F1C257-EBEA-4623-A53E-65A3EC57D1BB}" destId="{050382CF-90BD-4AF1-9DE1-7D764119715F}" srcOrd="1" destOrd="0" parTransId="{4AE5C447-F246-49D6-A93B-45AA62E845D1}" sibTransId="{9C687AB9-1AC1-438A-BFCA-0CD08B0031FC}"/>
    <dgm:cxn modelId="{DED372F0-07C8-417F-8633-A3F807B7E2C1}" type="presOf" srcId="{02C5B076-0FCD-4E81-BFBC-3D227A60BF04}" destId="{F2B6263C-B180-4F2D-AB21-7F2FD5A8F868}" srcOrd="0" destOrd="0" presId="urn:microsoft.com/office/officeart/2008/layout/LinedList"/>
    <dgm:cxn modelId="{F19B5267-57BE-4641-B342-CAD1CC6985B6}" type="presParOf" srcId="{CE18747D-4381-4AF6-9054-EE325863949D}" destId="{CD2AE66F-77CD-4284-8FB3-8AC5AD65B596}" srcOrd="0" destOrd="0" presId="urn:microsoft.com/office/officeart/2008/layout/LinedList"/>
    <dgm:cxn modelId="{E02076E3-0902-489E-ABAD-C7A7DEE8B2CE}" type="presParOf" srcId="{CE18747D-4381-4AF6-9054-EE325863949D}" destId="{063E4440-9804-4D09-804D-DDCABFD873CE}" srcOrd="1" destOrd="0" presId="urn:microsoft.com/office/officeart/2008/layout/LinedList"/>
    <dgm:cxn modelId="{02E76163-914B-48E6-9905-F69283B51CF3}" type="presParOf" srcId="{063E4440-9804-4D09-804D-DDCABFD873CE}" destId="{43E5C751-BCAA-439B-8B40-1882BD41810A}" srcOrd="0" destOrd="0" presId="urn:microsoft.com/office/officeart/2008/layout/LinedList"/>
    <dgm:cxn modelId="{70550A03-22BD-4B60-BE2A-D6451CA359C9}" type="presParOf" srcId="{063E4440-9804-4D09-804D-DDCABFD873CE}" destId="{A11EF4D3-70F8-4E42-A36A-571342A6C43F}" srcOrd="1" destOrd="0" presId="urn:microsoft.com/office/officeart/2008/layout/LinedList"/>
    <dgm:cxn modelId="{AA26A679-E19E-4CD2-B6BD-00ED547748AA}" type="presParOf" srcId="{CE18747D-4381-4AF6-9054-EE325863949D}" destId="{131DA00A-7A22-4CC0-9C44-1053EAF934A1}" srcOrd="2" destOrd="0" presId="urn:microsoft.com/office/officeart/2008/layout/LinedList"/>
    <dgm:cxn modelId="{E8AD3790-7C08-4A65-A01A-913318F1B6C0}" type="presParOf" srcId="{CE18747D-4381-4AF6-9054-EE325863949D}" destId="{C6303A80-1AD5-48AD-B68F-F868BC153081}" srcOrd="3" destOrd="0" presId="urn:microsoft.com/office/officeart/2008/layout/LinedList"/>
    <dgm:cxn modelId="{622A7AD7-5900-4DC6-8B7B-C07C0EB03C78}" type="presParOf" srcId="{C6303A80-1AD5-48AD-B68F-F868BC153081}" destId="{8D27F7E1-DDD5-46B0-A89D-ED11DB974A84}" srcOrd="0" destOrd="0" presId="urn:microsoft.com/office/officeart/2008/layout/LinedList"/>
    <dgm:cxn modelId="{D4409C2E-5C18-4EA0-826A-2000B3EF9196}" type="presParOf" srcId="{C6303A80-1AD5-48AD-B68F-F868BC153081}" destId="{A4B2C8F5-84F9-42BF-8D11-7959F50B6FF7}" srcOrd="1" destOrd="0" presId="urn:microsoft.com/office/officeart/2008/layout/LinedList"/>
    <dgm:cxn modelId="{02FD0A2E-643B-4B83-8C2F-5058F6FC066A}" type="presParOf" srcId="{CE18747D-4381-4AF6-9054-EE325863949D}" destId="{0A1C4BC9-9BAD-4A4B-9961-4A41C7810694}" srcOrd="4" destOrd="0" presId="urn:microsoft.com/office/officeart/2008/layout/LinedList"/>
    <dgm:cxn modelId="{4F97322C-39FB-4749-AA8A-8E9E0D215FD2}" type="presParOf" srcId="{CE18747D-4381-4AF6-9054-EE325863949D}" destId="{31F904D1-C2E6-4366-8832-1393B72D6473}" srcOrd="5" destOrd="0" presId="urn:microsoft.com/office/officeart/2008/layout/LinedList"/>
    <dgm:cxn modelId="{31656DE7-98FC-47ED-9ACB-025751973A4E}" type="presParOf" srcId="{31F904D1-C2E6-4366-8832-1393B72D6473}" destId="{F2B6263C-B180-4F2D-AB21-7F2FD5A8F868}" srcOrd="0" destOrd="0" presId="urn:microsoft.com/office/officeart/2008/layout/LinedList"/>
    <dgm:cxn modelId="{8C8ED9C9-4159-47AF-95E4-700DC5F26BBC}" type="presParOf" srcId="{31F904D1-C2E6-4366-8832-1393B72D6473}" destId="{41B31F3C-74E2-49D5-9173-5F4AF4E597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AE66F-77CD-4284-8FB3-8AC5AD65B596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5C751-BCAA-439B-8B40-1882BD41810A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Longer View: Ideas migrate as much from “barbarous” East to “civilized” West as vice-versa</a:t>
          </a:r>
        </a:p>
      </dsp:txBody>
      <dsp:txXfrm>
        <a:off x="0" y="2492"/>
        <a:ext cx="6492875" cy="1700138"/>
      </dsp:txXfrm>
    </dsp:sp>
    <dsp:sp modelId="{131DA00A-7A22-4CC0-9C44-1053EAF934A1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7F7E1-DDD5-46B0-A89D-ED11DB974A84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European expansion rests on force, non-rational, non-secular, and scientifically dubious thought</a:t>
          </a:r>
        </a:p>
      </dsp:txBody>
      <dsp:txXfrm>
        <a:off x="0" y="1702630"/>
        <a:ext cx="6492875" cy="1700138"/>
      </dsp:txXfrm>
    </dsp:sp>
    <dsp:sp modelId="{0A1C4BC9-9BAD-4A4B-9961-4A41C7810694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6263C-B180-4F2D-AB21-7F2FD5A8F868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1" kern="1200" dirty="0"/>
            <a:t>Reception</a:t>
          </a:r>
          <a:r>
            <a:rPr lang="en-US" sz="2900" kern="1200" dirty="0"/>
            <a:t> and </a:t>
          </a:r>
          <a:r>
            <a:rPr lang="en-US" sz="2900" i="1" kern="1200" dirty="0"/>
            <a:t>Evolution</a:t>
          </a:r>
          <a:r>
            <a:rPr lang="en-US" sz="2900" kern="1200" dirty="0"/>
            <a:t> of Enlightenment ideas mediated by local contexts (i.e., Enlightenment has a history)</a:t>
          </a:r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2E67-65FE-42A2-A0D4-DC02B084A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72A8F-9278-4EB6-9104-83AF65976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7C17-8DD1-4391-80CA-CE30C44CA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2CC90-0126-42B5-A28E-75779178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43D55-0EA2-4FED-A4F8-3010675C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3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F174-C460-4732-9243-F5CA9491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5B322-51AD-4D92-B6FA-52BE9C337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75087-3748-4B19-B1B8-CD1E5C90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587CF-1466-420E-B62D-A993C6D0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149E-FB02-4680-A7A5-D28CC7DF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ACD5EE-ABBE-40F6-9C23-400183C7D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DA940-8070-4AE5-8D1C-47590AEB9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09C20-F70F-4F15-BE96-E010E4783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74ACA-4DC8-4452-BB73-48F3A99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63D2A-9518-4280-AF00-A736A9E3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6D59A-6124-4797-8511-370224A9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3E269-2A89-4434-9A9A-E55BBE7B7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E430D-37D4-4C95-BC1D-CCC15386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69A78-D52D-4148-BE50-2162692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F6620-E3E8-44B1-B480-C412EF03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0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0D0-73C1-4D50-AA4B-96F11B31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FF57A-731A-4F42-9C01-0495E65AE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8CDE3-D1F6-4354-BA91-BEB1F1E9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6E5D0-B2B9-41EE-B00B-B3409C28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EF85F-9688-4303-928D-81359137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D22E-9F0F-4245-8C05-43FA4EEC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7D46-BF12-4D24-B84B-1EA16A7C9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2B558-6D5D-4E2F-8867-0BA62178D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385D4-C70A-4391-95D8-DC3D34F6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07B14-5DB1-43BF-982F-A1526EBD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36BE3-7BE0-4431-B4D9-EE72A0C0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B943-8B7C-4E03-98D6-DC4C7BBD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5AF3D-9730-4ED9-92FD-8FC358CCC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DE0DC-296A-4CF2-ADC6-1FD0E76F0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AE983-B87B-40B2-98AC-24B5155734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BB603-5753-4E0B-9F1B-FFAECA886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D99E7-4C88-42B3-AA03-40E38423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81AAE-EE99-4A88-8FDE-191ACFE2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301FFB-49EF-4876-A55F-3C7C63AF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8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B369-4BBC-4885-BA23-34ED99D5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8254A-E18F-4653-AF51-66A21BE6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8F3EA-0397-4850-933C-EC07AE94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36279-CA5E-4880-B660-40A1A815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1F70E-9C39-4F73-8D25-842BC594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803FD-3EBE-4685-BE59-27AC4B7D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DC3AC-3DD1-4C65-BD8A-4BC85612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E0DA-B6C2-4033-A4EC-F2A956C9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EC71C-F6B3-4054-8FE1-0C4A32800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20743-B5F1-4772-8A97-E4FDED646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9E819-3FF5-4BBC-A5D9-B995A08A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1593C-5035-49F0-A2D6-A368534B7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88F3F-F140-4F21-BC8C-44A70977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1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5D44-7C9E-4BA2-A461-0A418520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18071-9079-4D8D-BD7D-314A78DCB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57A06-8B28-4D3F-8314-03920375C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398E7-1F50-48D0-8AE9-42E2D16A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B4111-71EB-413C-A4F0-6C7DE48D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7A3BD-C455-431B-BBBE-5E95B0FD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1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F5DB8-137B-469F-93A3-E62435F1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8866B-D1B2-4BD1-9BA5-61F3C1451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C736-1747-4ACC-8D0C-E38DD6E20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8C615-124F-46BA-B557-11B18751103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03C5F-475F-4ADE-9D9F-77916EAE5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0361C-DB48-433E-9862-CBD53F290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66F3D-623A-400A-8AC6-F3ED2285F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9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350759-B9E5-49C3-A2CE-94F5ED1B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The Global Enlightenment</a:t>
            </a:r>
          </a:p>
        </p:txBody>
      </p:sp>
    </p:spTree>
    <p:extLst>
      <p:ext uri="{BB962C8B-B14F-4D97-AF65-F5344CB8AC3E}">
        <p14:creationId xmlns:p14="http://schemas.microsoft.com/office/powerpoint/2010/main" val="402217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9C2D-E41F-47E4-B398-29690112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Epistemological Debates:</a:t>
            </a:r>
            <a:br>
              <a:rPr lang="en-US" dirty="0"/>
            </a:br>
            <a:r>
              <a:rPr lang="en-US" dirty="0"/>
              <a:t>Secular Humanism v. Religion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E4C8-0599-46D7-AB84-BCE7C00CB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17th- early 18</a:t>
            </a:r>
            <a:r>
              <a:rPr lang="en-US" sz="1800" baseline="30000" dirty="0"/>
              <a:t>th</a:t>
            </a:r>
            <a:r>
              <a:rPr lang="en-US" sz="1800" dirty="0"/>
              <a:t> century</a:t>
            </a:r>
          </a:p>
          <a:p>
            <a:r>
              <a:rPr lang="en-US" sz="1800" dirty="0"/>
              <a:t>Rationalism- reality is rational, comprehensible through logical deduction</a:t>
            </a:r>
          </a:p>
          <a:p>
            <a:r>
              <a:rPr lang="en-US" sz="1800" dirty="0"/>
              <a:t>Philosophical idealism- Mind (soul) is separate from body and metaphysical</a:t>
            </a:r>
          </a:p>
          <a:p>
            <a:r>
              <a:rPr lang="en-US" sz="1800" dirty="0"/>
              <a:t>Empiricism- Objects of our senses exist objectively, independently of our perception of them</a:t>
            </a:r>
          </a:p>
          <a:p>
            <a:r>
              <a:rPr lang="en-US" sz="1800" dirty="0"/>
              <a:t>For Locke, consciousness and knowledge are determined by experience</a:t>
            </a:r>
          </a:p>
          <a:p>
            <a:r>
              <a:rPr lang="en-US" sz="1800" dirty="0"/>
              <a:t>Rankled Ecclesiastical elites, whose epistemology stressed the otherworldliness of ideas</a:t>
            </a:r>
          </a:p>
          <a:p>
            <a:endParaRPr lang="en-US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2E1CB-0D92-4A9D-A446-E9AA1586B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4134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0CB12-950F-453D-BE88-BEBAE695A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" r="5" b="36830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3626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11EA-5A7D-423A-A514-A8473CB1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878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sz="3700" dirty="0"/>
              <a:t>Material Production and Circulation of Ideas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EBAB3-A794-4236-8AB6-318046C8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08" y="150644"/>
            <a:ext cx="1557150" cy="2155225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A31E0-3E06-438F-8BF1-771370BB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6" y="946027"/>
            <a:ext cx="3591940" cy="46347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E8EE-1774-42B3-8659-FD45648EC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880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 dirty="0"/>
              <a:t>Flat-bed, movable type printing press established in Germany in 15</a:t>
            </a:r>
            <a:r>
              <a:rPr lang="en-US" sz="2000" baseline="30000" dirty="0"/>
              <a:t>th</a:t>
            </a:r>
            <a:r>
              <a:rPr lang="en-US" sz="2000" dirty="0"/>
              <a:t> century, quickly spread throughout Europe and the world</a:t>
            </a:r>
          </a:p>
          <a:p>
            <a:r>
              <a:rPr lang="en-US" sz="2000" dirty="0"/>
              <a:t>Publishing corporations hedged out printers’ guilds in the sixteenth/seventeenth centuries</a:t>
            </a:r>
          </a:p>
          <a:p>
            <a:r>
              <a:rPr lang="en-US" sz="2000" dirty="0"/>
              <a:t>Serial publications by cartelized capitalist publishers employing wage-workers began circulating at the end of the seventeenth century</a:t>
            </a:r>
          </a:p>
          <a:p>
            <a:r>
              <a:rPr lang="en-US" sz="2000" dirty="0"/>
              <a:t>Newspapers began circulating in the cities in the late seventeenth century</a:t>
            </a:r>
          </a:p>
        </p:txBody>
      </p:sp>
    </p:spTree>
    <p:extLst>
      <p:ext uri="{BB962C8B-B14F-4D97-AF65-F5344CB8AC3E}">
        <p14:creationId xmlns:p14="http://schemas.microsoft.com/office/powerpoint/2010/main" val="8907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DBE4C-A106-4D01-9993-E932785C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3400" dirty="0"/>
              <a:t>The Public Sphere:</a:t>
            </a:r>
            <a:br>
              <a:rPr lang="en-US" sz="3400" dirty="0"/>
            </a:br>
            <a:r>
              <a:rPr lang="en-US" sz="3400" dirty="0"/>
              <a:t>Intellectual Spaces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037ED-0D21-4ACC-A60C-C647B0F66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English coffeehouses, Parisian Cafés </a:t>
            </a:r>
          </a:p>
          <a:p>
            <a:r>
              <a:rPr lang="en-US" sz="2400" dirty="0"/>
              <a:t>Salons and drawing rooms</a:t>
            </a:r>
          </a:p>
          <a:p>
            <a:r>
              <a:rPr lang="en-US" sz="2400" dirty="0"/>
              <a:t>“Public sphere” replaced aristocratic court as main site of political/philosophical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19A17-2491-404A-AC32-E378B03A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6" b="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F67A27-C7DE-4948-9B18-70EB1D476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3" r="-4" b="-4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8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CB53E-AB00-4DE7-972E-C19CE83D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Parisian Cafés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5319B-B840-43A1-B457-4C7E65D60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Coffee introduced in 1644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Café </a:t>
            </a:r>
            <a:r>
              <a:rPr lang="en-US" sz="2000" dirty="0" err="1">
                <a:solidFill>
                  <a:schemeClr val="bg1"/>
                </a:solidFill>
              </a:rPr>
              <a:t>Procope</a:t>
            </a:r>
            <a:r>
              <a:rPr lang="en-US" sz="2000" dirty="0">
                <a:solidFill>
                  <a:schemeClr val="bg1"/>
                </a:solidFill>
              </a:rPr>
              <a:t> (pictured) opened in 1689, frequented by Voltaire, Rousseau, Diderot,  Hume and others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Sites of consumption, leisure, and intellectual debate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7147F-6F2E-400D-B89B-F8A88CBA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262372"/>
            <a:ext cx="6250769" cy="41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6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F8EBE0-0187-4F45-AA84-75C994B0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4800" dirty="0">
                <a:solidFill>
                  <a:srgbClr val="FFFFFF"/>
                </a:solidFill>
              </a:rPr>
              <a:t>Salon of 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Madame Marie-Thérèse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Geoffrin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0162E1-34D4-4526-B184-B47A8EF6E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" r="6860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E7E27-16A2-4B1B-8EA3-660DE9382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98" r="2" b="709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83D1C-E536-4527-9A1E-833342E43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Philosophes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C8ECC-63C2-49E7-A47D-EE9D3F102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Applied Rationalism and Secularism to society and politics</a:t>
            </a:r>
          </a:p>
          <a:p>
            <a:r>
              <a:rPr lang="en-US" sz="2400" dirty="0"/>
              <a:t>Satirists such as Voltaire and Jonathan Swift delegitimized religion, social norms institutions </a:t>
            </a:r>
          </a:p>
          <a:p>
            <a:r>
              <a:rPr lang="en-US" sz="2400" dirty="0"/>
              <a:t>Philosophers such as John Locke, and Jean Jacques Rousseau argued for rational state, based on popular sovereignty</a:t>
            </a:r>
          </a:p>
          <a:p>
            <a:r>
              <a:rPr lang="en-US" sz="2400" dirty="0"/>
              <a:t>Many Enlightenment Philosophes were Deists or Atheists (such as David Hume, lower corner)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114EC-3CDE-4684-A7EE-A23108D9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4" r="2" b="2"/>
          <a:stretch/>
        </p:blipFill>
        <p:spPr>
          <a:xfrm>
            <a:off x="8591934" y="306909"/>
            <a:ext cx="2517643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0F053-D9C1-4306-B2E9-8908FD76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504" y="2828925"/>
            <a:ext cx="2770503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2261C-5E35-4D93-8FC0-D01B4BDE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Encyclopédistes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D0865-BC50-4DA9-A9DA-7BDCF1AD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44" y="478232"/>
            <a:ext cx="1708814" cy="278990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29F2D3D-E933-45EA-890B-813813908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11" y="3589867"/>
            <a:ext cx="2245080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A423B-4F77-464F-8222-E919DB07A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Try to catalogue “each and every branch of human knowledge”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Fosters research spirit, foundations of modern academia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Rising literacy and mass-produced </a:t>
            </a:r>
            <a:r>
              <a:rPr lang="en-US" sz="2400" i="1" dirty="0">
                <a:solidFill>
                  <a:srgbClr val="FFFFFF"/>
                </a:solidFill>
              </a:rPr>
              <a:t>Encyclopedia</a:t>
            </a:r>
            <a:r>
              <a:rPr lang="en-US" sz="2400" dirty="0">
                <a:solidFill>
                  <a:srgbClr val="FFFFFF"/>
                </a:solidFill>
              </a:rPr>
              <a:t> democratized learning and philosophy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082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97DEF-9FDF-4F0D-8954-A5E86E75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Enlightenment and Industrious Revolution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47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EC680-0682-46D1-970B-C3524192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i="1" dirty="0"/>
              <a:t>Encyclopedia</a:t>
            </a:r>
            <a:r>
              <a:rPr lang="en-US" sz="4000" dirty="0"/>
              <a:t> and Practical Knowledge</a:t>
            </a:r>
            <a:endParaRPr lang="en-US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FE5A-B749-4BB7-9BCA-D905BECB4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Diderot’s “all branches of knowledge” included trade practices and productive techniques</a:t>
            </a:r>
          </a:p>
          <a:p>
            <a:r>
              <a:rPr lang="en-US" sz="2400" dirty="0"/>
              <a:t>Artisans and craftsmen contributed detailed illustrations of productive processes</a:t>
            </a:r>
          </a:p>
          <a:p>
            <a:r>
              <a:rPr lang="en-US" sz="2400" dirty="0"/>
              <a:t>Began standardization of production and application of scientific ideas to increase efficiency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397B1-AFF2-41BF-A909-12C3FFCE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985" y="306909"/>
            <a:ext cx="374754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5FA91-1C3F-4DEF-A778-350C026B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2911511"/>
            <a:ext cx="4042410" cy="32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8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3857C-BA2E-4DD0-809F-26C12E53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Cottage Indusry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ED045-3207-4A87-B6EB-11563023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Peasants and serfs divided time between farming and cottage manufacture</a:t>
            </a:r>
          </a:p>
          <a:p>
            <a:r>
              <a:rPr lang="en-US" sz="2400" dirty="0"/>
              <a:t>Markets incentivized production for exchange by:</a:t>
            </a:r>
          </a:p>
          <a:p>
            <a:pPr lvl="1"/>
            <a:r>
              <a:rPr lang="en-US" dirty="0"/>
              <a:t>Replacing domestic production with commodities</a:t>
            </a:r>
          </a:p>
          <a:p>
            <a:pPr lvl="1"/>
            <a:r>
              <a:rPr lang="en-US" dirty="0"/>
              <a:t>Opening opportunities for profit</a:t>
            </a:r>
          </a:p>
          <a:p>
            <a:r>
              <a:rPr lang="en-US" sz="2400" dirty="0"/>
              <a:t>New ideas + Profit Opportunities= New Ideas (+ New Profit Opportunities)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70202-CCF8-4ECD-BF45-BB59B1A50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2" b="6410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0E30E-4B0C-4700-B619-733185D41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81" b="4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5FD1E-1F18-4CAD-B72D-2C964C3D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Recap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0EB51-26DF-4509-B709-EC1BA2AF1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Slavery and colonialism produced new commodities, especially stimulants: sugar, tobacco, coffee, tea, chocolate</a:t>
            </a:r>
          </a:p>
          <a:p>
            <a:r>
              <a:rPr lang="en-US" sz="2000" dirty="0"/>
              <a:t>Capital accumulated in the European metropolis, accelerating commodity circulation and incentivizing production for exchange</a:t>
            </a:r>
          </a:p>
          <a:p>
            <a:r>
              <a:rPr lang="en-US" sz="2000" dirty="0"/>
              <a:t>Commodification of the land restructured agrarian productive relations, setting free the peasantry and undermining the basis of feudal society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220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4BA41-8C73-43A8-AA58-63AE40CC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Enlightenment and the Core-Periphery Relationship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48B93C7-3E6E-4935-BA38-C0ACD9D4B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7" r="1" b="2068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685EA-4366-4397-884D-64CEA508F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“Enlightenment” became the metric separating barbarity from civilization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Traditional Western </a:t>
            </a:r>
            <a:r>
              <a:rPr lang="en-US" sz="2000" dirty="0" err="1">
                <a:solidFill>
                  <a:srgbClr val="FFFFFF"/>
                </a:solidFill>
              </a:rPr>
              <a:t>Civ</a:t>
            </a:r>
            <a:r>
              <a:rPr lang="en-US" sz="2000" dirty="0">
                <a:solidFill>
                  <a:srgbClr val="FFFFFF"/>
                </a:solidFill>
              </a:rPr>
              <a:t> historiography: Universal ideals (liberty, secularism, progress, natural rights) emanated outward from Europe</a:t>
            </a:r>
          </a:p>
        </p:txBody>
      </p:sp>
    </p:spTree>
    <p:extLst>
      <p:ext uri="{BB962C8B-B14F-4D97-AF65-F5344CB8AC3E}">
        <p14:creationId xmlns:p14="http://schemas.microsoft.com/office/powerpoint/2010/main" val="102712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D92757-9201-4D66-8A16-27759E6E8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Global History Responses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A364FC-380B-498C-BE44-D3B33A0589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57699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31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94D9B-0055-46C3-BA0F-83DFE27F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East to West Thought Migration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112BE-95AF-4FCB-A551-CCDBBC7DE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Mass printing (woodblock technique) originated in Asia</a:t>
            </a:r>
          </a:p>
          <a:p>
            <a:r>
              <a:rPr lang="en-US" sz="2400" dirty="0"/>
              <a:t>“Islamic Golden Age”(8</a:t>
            </a:r>
            <a:r>
              <a:rPr lang="en-US" sz="2400" baseline="30000" dirty="0"/>
              <a:t>th</a:t>
            </a:r>
            <a:r>
              <a:rPr lang="en-US" sz="2400" dirty="0"/>
              <a:t>-14</a:t>
            </a:r>
            <a:r>
              <a:rPr lang="en-US" sz="2400" baseline="30000" dirty="0"/>
              <a:t>th</a:t>
            </a:r>
            <a:r>
              <a:rPr lang="en-US" sz="2400" dirty="0"/>
              <a:t> century) precedes and resembles European Enlightenment</a:t>
            </a:r>
          </a:p>
          <a:p>
            <a:r>
              <a:rPr lang="en-US" sz="2400" dirty="0"/>
              <a:t>Scholars at Baghdad “House of Wisdom”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Catalogue all human knowledge</a:t>
            </a:r>
          </a:p>
          <a:p>
            <a:pPr lvl="1"/>
            <a:r>
              <a:rPr lang="en-US" sz="2000" dirty="0"/>
              <a:t>Invented </a:t>
            </a:r>
            <a:r>
              <a:rPr lang="en-US" sz="2000" dirty="0" err="1"/>
              <a:t>Alegebra</a:t>
            </a:r>
            <a:endParaRPr lang="en-US" sz="2000" dirty="0"/>
          </a:p>
          <a:p>
            <a:pPr lvl="1"/>
            <a:r>
              <a:rPr lang="en-US" sz="2000" dirty="0"/>
              <a:t>Preserved and translated classic Western texts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E2150-D96C-4E7E-B80E-0A8E1B91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898" y="306909"/>
            <a:ext cx="3265714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F2407-A4BF-49C2-9E4F-AF90D826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913" y="2828925"/>
            <a:ext cx="3329686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75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CC806-F69E-475E-A40C-524C57C4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Mughal Empire (secularization)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CB536-A197-48A8-AB4C-B39A1D2D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485924"/>
            <a:ext cx="3662730" cy="27745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BF8724-5533-4979-879C-7782AFDB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10803"/>
            <a:ext cx="3662730" cy="27470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364D2E-DD69-4F12-BD5D-54FB147A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16</a:t>
            </a:r>
            <a:r>
              <a:rPr lang="en-US" sz="2400" baseline="30000" dirty="0">
                <a:solidFill>
                  <a:srgbClr val="FFFFFF"/>
                </a:solidFill>
              </a:rPr>
              <a:t>th</a:t>
            </a:r>
            <a:r>
              <a:rPr lang="en-US" sz="2400" dirty="0">
                <a:solidFill>
                  <a:srgbClr val="FFFFFF"/>
                </a:solidFill>
              </a:rPr>
              <a:t>-17</a:t>
            </a:r>
            <a:r>
              <a:rPr lang="en-US" sz="2400" baseline="30000" dirty="0">
                <a:solidFill>
                  <a:srgbClr val="FFFFFF"/>
                </a:solidFill>
              </a:rPr>
              <a:t>th</a:t>
            </a:r>
            <a:r>
              <a:rPr lang="en-US" sz="2400" dirty="0">
                <a:solidFill>
                  <a:srgbClr val="FFFFFF"/>
                </a:solidFill>
              </a:rPr>
              <a:t> centuries cultural and architectural flourish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Akbar (r. 1556-1606) and Jahangir (r. 1605-1627) pressed multiculturalism, religious freedom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Reformed and rationalized bureaucracy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Sought “universal truths” outside </a:t>
            </a:r>
            <a:r>
              <a:rPr lang="en-US" sz="2400" i="1" dirty="0">
                <a:solidFill>
                  <a:srgbClr val="FFFFFF"/>
                </a:solidFill>
              </a:rPr>
              <a:t>Sharia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66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32BF-F5F8-4B1A-8916-0A25AA800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Protestant Missionaries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BCCDF4-770C-40D8-BA24-D91DA21F3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British and North American Protestants spread the word of Christ</a:t>
            </a:r>
          </a:p>
          <a:p>
            <a:r>
              <a:rPr lang="en-US" sz="1800" dirty="0"/>
              <a:t>Jonathan Edwards (top corner) led movement to convert North American indigenous population</a:t>
            </a:r>
          </a:p>
          <a:p>
            <a:r>
              <a:rPr lang="en-US" sz="1800" dirty="0"/>
              <a:t>British Protestant missionaries spread Western spiritual/superstitious values to China, Africa, South Asia </a:t>
            </a:r>
          </a:p>
          <a:p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C1CCE-0233-43FF-BF7F-14955601A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8" b="3"/>
          <a:stretch/>
        </p:blipFill>
        <p:spPr>
          <a:xfrm>
            <a:off x="8664215" y="342696"/>
            <a:ext cx="2415720" cy="277987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9CFC16-8CB5-4BA8-8233-A328AC30C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37684" r="-1" b="19157"/>
          <a:stretch/>
        </p:blipFill>
        <p:spPr>
          <a:xfrm>
            <a:off x="7873882" y="4001714"/>
            <a:ext cx="3996386" cy="22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0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8A0C04-A2F5-4C26-B623-D07D93C7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04871D-C853-42A7-838D-ADD70FB5F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63F49EC-734F-4F77-BE33-E23729ECE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7509EE5-506C-426D-8BE0-D46955CE1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ACA2B14-E5B1-42E5-95FD-A72EB0ADD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392B050-980E-4A7B-979F-B2691BE41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DA02004-FCE1-40B8-9B9A-FC03A81ED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2C0911F-9149-4AD8-BD29-48A178506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6D0DFAB-62EB-4250-BBDF-AF0B907FE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4F5B467-69B8-46D3-A8B2-42FEA3301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854D2C4-BD60-4CE4-9059-F49A5D25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29F5161-224C-45F2-B5AE-23AD39C96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3AB400A-ED63-4779-AD5D-611D5ABCC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A5A26CC-B48B-4975-813F-6F4803D8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2EB3783B-0AA4-41EC-AB76-0CAC6812B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C18FF7E-7BD0-4B70-8936-C81545B1B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C9439D0-BE7B-4E5C-ABB1-C67FC9A1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6566C52-33E4-41ED-89EF-31AFFEA17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6E635C-40A0-4F40-9594-B944045F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2E16587-8602-402F-ABDE-E778BC56F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34CA5AA-4546-48BB-B3BA-A69B0C4A9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22F900B-7AB3-4AB4-B33B-48F0A297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33C3E02D-4A10-4C24-A433-3DD8DF723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77583E5-403B-4B57-B361-5783E898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Isosceles Triangle 22">
            <a:extLst>
              <a:ext uri="{FF2B5EF4-FFF2-40B4-BE49-F238E27FC236}">
                <a16:creationId xmlns:a16="http://schemas.microsoft.com/office/drawing/2014/main" id="{B20E9DA4-CF15-43AE-BB3F-C80AA259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DCAA05-378C-46A3-A657-6796FCC9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03988-8EFD-4CF6-A37B-2841E5C9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Jesuits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2DCE8-E776-41A1-A7C9-7A562AAEE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Reassert Papal Authority in Light of Reformation and Secularization</a:t>
            </a:r>
          </a:p>
          <a:p>
            <a:r>
              <a:rPr lang="en-US" sz="1600" dirty="0">
                <a:solidFill>
                  <a:srgbClr val="FFFFFE"/>
                </a:solidFill>
              </a:rPr>
              <a:t>17</a:t>
            </a:r>
            <a:r>
              <a:rPr lang="en-US" sz="1600" baseline="30000" dirty="0">
                <a:solidFill>
                  <a:srgbClr val="FFFFFE"/>
                </a:solidFill>
              </a:rPr>
              <a:t>th</a:t>
            </a:r>
            <a:r>
              <a:rPr lang="en-US" sz="1600" dirty="0">
                <a:solidFill>
                  <a:srgbClr val="FFFFFE"/>
                </a:solidFill>
              </a:rPr>
              <a:t>-18</a:t>
            </a:r>
            <a:r>
              <a:rPr lang="en-US" sz="1600" baseline="30000" dirty="0">
                <a:solidFill>
                  <a:srgbClr val="FFFFFE"/>
                </a:solidFill>
              </a:rPr>
              <a:t>th</a:t>
            </a:r>
            <a:r>
              <a:rPr lang="en-US" sz="1600" dirty="0">
                <a:solidFill>
                  <a:srgbClr val="FFFFFE"/>
                </a:solidFill>
              </a:rPr>
              <a:t> century Jesuit missionaries spread Christianity </a:t>
            </a:r>
            <a:r>
              <a:rPr lang="en-US" sz="1600" i="1" dirty="0">
                <a:solidFill>
                  <a:srgbClr val="FFFFFE"/>
                </a:solidFill>
              </a:rPr>
              <a:t>and</a:t>
            </a:r>
            <a:r>
              <a:rPr lang="en-US" sz="1600" dirty="0">
                <a:solidFill>
                  <a:srgbClr val="FFFFFE"/>
                </a:solidFill>
              </a:rPr>
              <a:t> scientific revolution</a:t>
            </a:r>
          </a:p>
          <a:p>
            <a:r>
              <a:rPr lang="en-US" sz="1600" dirty="0">
                <a:solidFill>
                  <a:srgbClr val="FFFFFE"/>
                </a:solidFill>
              </a:rPr>
              <a:t>Strong influence in Catholic Spanish American colonies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DC276-21B2-4031-A151-DE48030B9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" r="-2" b="-2"/>
          <a:stretch/>
        </p:blipFill>
        <p:spPr>
          <a:xfrm>
            <a:off x="7549862" y="227"/>
            <a:ext cx="4641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4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C50E016-C8B7-45EE-8300-F18B719F5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26"/>
            <a:ext cx="5446920" cy="6787492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E6099C8-1DCF-4242-AD8B-28BF4D68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8BA86-58F8-4249-9A79-597772C02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158745"/>
            <a:ext cx="3515310" cy="254989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Racism with a Scientific Veneer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318B55-C583-42E5-ABA1-BE8CC332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3670"/>
            <a:ext cx="4977975" cy="1979514"/>
          </a:xfrm>
          <a:prstGeom prst="rect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D2F83-0793-4E1D-B428-AE2617F1D5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40330" r="1" b="551"/>
          <a:stretch/>
        </p:blipFill>
        <p:spPr>
          <a:xfrm>
            <a:off x="6511227" y="968684"/>
            <a:ext cx="1704566" cy="165881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377CC-EFFB-425D-8ACE-2805720CFE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476" b="19725"/>
          <a:stretch/>
        </p:blipFill>
        <p:spPr>
          <a:xfrm>
            <a:off x="8927178" y="964899"/>
            <a:ext cx="1704572" cy="1658819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436BB-115D-4AA4-B07D-9832F89C6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3425146"/>
            <a:ext cx="4977578" cy="2635825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Travelogues applied scientific classificatory schemes to human societies they encountered</a:t>
            </a:r>
          </a:p>
          <a:p>
            <a:r>
              <a:rPr lang="en-US" sz="2000">
                <a:solidFill>
                  <a:srgbClr val="000000"/>
                </a:solidFill>
              </a:rPr>
              <a:t>Francois Bernier, Carolus Linnaeus, Georges Louis LeClerc, and Johann Friedrich Blumbach introduced race as a scientific method of human classification in the 17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and 18</a:t>
            </a:r>
            <a:r>
              <a:rPr lang="en-US" sz="2000" baseline="30000">
                <a:solidFill>
                  <a:srgbClr val="000000"/>
                </a:solidFill>
              </a:rPr>
              <a:t>th</a:t>
            </a:r>
            <a:r>
              <a:rPr lang="en-US" sz="2000">
                <a:solidFill>
                  <a:srgbClr val="000000"/>
                </a:solidFill>
              </a:rPr>
              <a:t> centuries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36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481BA-CB14-45F8-AE78-5A8C2E6C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Reception, Evolution, and Inversion of Enlightenment: </a:t>
            </a:r>
            <a:b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123038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B12FC-F7AB-4825-B290-BE8BD1FB9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This lecture we will: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B5F35-2510-41A9-B982-2EEB49A8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Examine the institutional, social, and intellectual origins of the </a:t>
            </a:r>
            <a:r>
              <a:rPr lang="en-US" sz="2000" b="1" i="1" dirty="0"/>
              <a:t>European Enlightenment</a:t>
            </a:r>
          </a:p>
          <a:p>
            <a:r>
              <a:rPr lang="en-US" sz="2000" dirty="0"/>
              <a:t>Consider the way global history might challenge or texture the traditional Western Civ narrative of the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79351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2870-F706-4F5E-9658-F3493C99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What is Enlightenment?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22CF0-2BDC-4A0E-9CB5-27B494D55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Posed by philosopher Immanuel Kant, 1784 in pamphlet titled “What is Enlightenment?”</a:t>
            </a:r>
          </a:p>
          <a:p>
            <a:r>
              <a:rPr lang="en-US" sz="2000" dirty="0"/>
              <a:t>First: self-referential intellectual movement; Enlightenment thinkers thought of themselves as such</a:t>
            </a:r>
          </a:p>
          <a:p>
            <a:r>
              <a:rPr lang="en-US" sz="2000" dirty="0"/>
              <a:t>Historiography: secularization and rationalization of thought in 17</a:t>
            </a:r>
            <a:r>
              <a:rPr lang="en-US" sz="2000" baseline="30000" dirty="0"/>
              <a:t>th</a:t>
            </a:r>
            <a:r>
              <a:rPr lang="en-US" sz="2000" dirty="0"/>
              <a:t>/18</a:t>
            </a:r>
            <a:r>
              <a:rPr lang="en-US" sz="2000" baseline="30000" dirty="0"/>
              <a:t>th</a:t>
            </a:r>
            <a:r>
              <a:rPr lang="en-US" sz="2000" dirty="0"/>
              <a:t> centuries</a:t>
            </a:r>
          </a:p>
          <a:p>
            <a:r>
              <a:rPr lang="en-US" sz="2000" dirty="0"/>
              <a:t>Application of reason to society and politics, leading to classical liberal ideology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A919E-AEB4-4C71-B2D8-4630E5E5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70" r="-2" b="36818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1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EBDCA-FBD9-4BE3-94FB-51F1A5BD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Road to a Secular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5F08-24E6-4E48-9F21-A5000353B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Unlike concurrent Mughal and Ottoman Empires, the Catholic Church ruled over a </a:t>
            </a:r>
            <a:r>
              <a:rPr lang="en-US" sz="1900" dirty="0" err="1">
                <a:solidFill>
                  <a:schemeClr val="bg1"/>
                </a:solidFill>
              </a:rPr>
              <a:t>defacto</a:t>
            </a:r>
            <a:r>
              <a:rPr lang="en-US" sz="1900" dirty="0">
                <a:solidFill>
                  <a:schemeClr val="bg1"/>
                </a:solidFill>
              </a:rPr>
              <a:t> Christian theocracy in the 16</a:t>
            </a:r>
            <a:r>
              <a:rPr lang="en-US" sz="1900" baseline="30000" dirty="0">
                <a:solidFill>
                  <a:schemeClr val="bg1"/>
                </a:solidFill>
              </a:rPr>
              <a:t>th</a:t>
            </a:r>
            <a:r>
              <a:rPr lang="en-US" sz="1900" dirty="0">
                <a:solidFill>
                  <a:schemeClr val="bg1"/>
                </a:solidFill>
              </a:rPr>
              <a:t> century</a:t>
            </a:r>
          </a:p>
          <a:p>
            <a:r>
              <a:rPr lang="en-US" sz="1900" dirty="0">
                <a:solidFill>
                  <a:schemeClr val="bg1"/>
                </a:solidFill>
              </a:rPr>
              <a:t>Sovereignty, international commerce, and religion intimately intertwined in Holy Wars</a:t>
            </a:r>
          </a:p>
          <a:p>
            <a:r>
              <a:rPr lang="en-US" sz="1900" dirty="0">
                <a:solidFill>
                  <a:schemeClr val="bg1"/>
                </a:solidFill>
              </a:rPr>
              <a:t>Colonies financed and fueled religious/nationalist wars 1560-1648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DE9CE-467B-4D38-A686-A6F1185F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113917"/>
            <a:ext cx="6250769" cy="44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9CC35-9C08-42A0-B42F-8708ADFC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Centralization of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5CCF-E75C-4085-8155-CE3B89699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Peace of Westphalia 1648 ended Thirty Years’ War and established modern nation-state system in Europe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Religious tolerance was self-preservation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FB808-8B87-474C-A559-0724C544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38" y="643467"/>
            <a:ext cx="621861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65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65">
            <a:extLst>
              <a:ext uri="{FF2B5EF4-FFF2-40B4-BE49-F238E27FC236}">
                <a16:creationId xmlns:a16="http://schemas.microsoft.com/office/drawing/2014/main" id="{1E2E0AFE-704B-4CB8-AB9D-D44727875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B47E5-0E0B-4185-8268-002ED829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>
            <a:normAutofit/>
          </a:bodyPr>
          <a:lstStyle/>
          <a:p>
            <a:r>
              <a:rPr lang="en-US" sz="4000"/>
              <a:t>Bureaucracy and Intelligentsia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DEE1-312D-4932-9224-89610F8CD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4911827" cy="3626917"/>
          </a:xfrm>
        </p:spPr>
        <p:txBody>
          <a:bodyPr>
            <a:normAutofit/>
          </a:bodyPr>
          <a:lstStyle/>
          <a:p>
            <a:pPr>
              <a:buClr>
                <a:srgbClr val="623429"/>
              </a:buClr>
            </a:pPr>
            <a:r>
              <a:rPr lang="en-US" sz="2000" dirty="0"/>
              <a:t>Wars raised new revenue and expanded responsibilities of European states</a:t>
            </a:r>
          </a:p>
          <a:p>
            <a:pPr>
              <a:buClr>
                <a:srgbClr val="623429"/>
              </a:buClr>
            </a:pPr>
            <a:r>
              <a:rPr lang="en-US" sz="2000" dirty="0"/>
              <a:t>Ad hoc councils became institutionalized into permanent bureaucracies</a:t>
            </a:r>
          </a:p>
          <a:p>
            <a:pPr>
              <a:buClr>
                <a:srgbClr val="623429"/>
              </a:buClr>
            </a:pPr>
            <a:r>
              <a:rPr lang="en-US" sz="2000" dirty="0"/>
              <a:t>A professional bureaucratic intelligentsia occupied these roles</a:t>
            </a:r>
          </a:p>
          <a:p>
            <a:pPr>
              <a:buClr>
                <a:srgbClr val="623429"/>
              </a:buClr>
            </a:pPr>
            <a:r>
              <a:rPr lang="en-US" sz="2000" dirty="0"/>
              <a:t>Advisors such as Cardinal Richelieu and </a:t>
            </a:r>
            <a:r>
              <a:rPr lang="en-US" sz="2000" dirty="0" err="1"/>
              <a:t>Niccolo</a:t>
            </a:r>
            <a:r>
              <a:rPr lang="en-US" sz="2000" dirty="0"/>
              <a:t> Machiavelli applied rational thought to issues of governance</a:t>
            </a:r>
          </a:p>
          <a:p>
            <a:pPr>
              <a:buClr>
                <a:srgbClr val="623429"/>
              </a:buClr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15438-8F17-4E8A-B399-FD4559D5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49" y="321176"/>
            <a:ext cx="1237512" cy="2190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A0EAF-7A27-4DAA-86A0-F3C052C40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1" b="3"/>
          <a:stretch/>
        </p:blipFill>
        <p:spPr>
          <a:xfrm>
            <a:off x="9770563" y="321733"/>
            <a:ext cx="1647045" cy="2189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21038-5B7B-46A3-A5D9-1DC41C3A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940" y="2810760"/>
            <a:ext cx="5386812" cy="340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8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37CA-55FA-45C3-A195-34A5239F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Travel Literature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AF6D8-819E-49D2-A35C-B550335E2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" r="976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D8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B8D2-CEAA-4896-9484-E7C22D7AA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Private and religious voyages</a:t>
            </a:r>
          </a:p>
          <a:p>
            <a:r>
              <a:rPr lang="en-US" sz="2000" dirty="0"/>
              <a:t>Seafaring technology improved, including methods and accumulated knowledge of astronomy</a:t>
            </a:r>
          </a:p>
          <a:p>
            <a:r>
              <a:rPr lang="en-US" sz="2000" dirty="0"/>
              <a:t>Fostered comparative analytical frameworks</a:t>
            </a:r>
          </a:p>
          <a:p>
            <a:r>
              <a:rPr lang="en-US" sz="2000" dirty="0"/>
              <a:t>De-naturalized European intellectual traditions</a:t>
            </a:r>
          </a:p>
        </p:txBody>
      </p:sp>
    </p:spTree>
    <p:extLst>
      <p:ext uri="{BB962C8B-B14F-4D97-AF65-F5344CB8AC3E}">
        <p14:creationId xmlns:p14="http://schemas.microsoft.com/office/powerpoint/2010/main" val="271396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ED946-10DC-44A6-912B-96AC1BF7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Scientific Thought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D74C7-1640-4256-82C8-1851F73D9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6000"/>
          <a:stretch/>
        </p:blipFill>
        <p:spPr>
          <a:xfrm>
            <a:off x="776951" y="478232"/>
            <a:ext cx="3072599" cy="27899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4F4167-DB2F-4582-BD11-87E6A981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34" y="3589867"/>
            <a:ext cx="3031434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5F32D-991E-406D-89AD-C9EC5D7E9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Material world governed by natural laws</a:t>
            </a:r>
          </a:p>
          <a:p>
            <a:r>
              <a:rPr lang="en-US" sz="2200">
                <a:solidFill>
                  <a:srgbClr val="FFFFFF"/>
                </a:solidFill>
              </a:rPr>
              <a:t>Human consciousness could grasp these laws and harness them for progress</a:t>
            </a:r>
          </a:p>
          <a:p>
            <a:r>
              <a:rPr lang="en-US" sz="2200">
                <a:solidFill>
                  <a:srgbClr val="FFFFFF"/>
                </a:solidFill>
              </a:rPr>
              <a:t>Sir Francis Bacon: philosophy should be re-founded on the scientific method, grounded in systematic empirical observation and inductive reasoning</a:t>
            </a:r>
          </a:p>
          <a:p>
            <a:r>
              <a:rPr lang="en-US" sz="2200">
                <a:solidFill>
                  <a:srgbClr val="FFFFFF"/>
                </a:solidFill>
              </a:rPr>
              <a:t>Copernican Astronomy drove math and physics</a:t>
            </a:r>
          </a:p>
          <a:p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96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1004</Words>
  <Application>Microsoft Office PowerPoint</Application>
  <PresentationFormat>Widescreen</PresentationFormat>
  <Paragraphs>107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The Global Enlightenment</vt:lpstr>
      <vt:lpstr>Recap</vt:lpstr>
      <vt:lpstr>This lecture we will:</vt:lpstr>
      <vt:lpstr>What is Enlightenment?</vt:lpstr>
      <vt:lpstr>The Road to a Secular State</vt:lpstr>
      <vt:lpstr>Centralization of the State</vt:lpstr>
      <vt:lpstr>Bureaucracy and Intelligentsia</vt:lpstr>
      <vt:lpstr>Travel Literature</vt:lpstr>
      <vt:lpstr>Scientific Thought</vt:lpstr>
      <vt:lpstr>Epistemological Debates: Secular Humanism v. Religion</vt:lpstr>
      <vt:lpstr>Material Production and Circulation of Ideas</vt:lpstr>
      <vt:lpstr>The Public Sphere: Intellectual Spaces</vt:lpstr>
      <vt:lpstr>Parisian Cafés </vt:lpstr>
      <vt:lpstr>The Salon of Madame Marie-Thérèse Geoffrin</vt:lpstr>
      <vt:lpstr>Philosophes</vt:lpstr>
      <vt:lpstr>Encyclopédistes</vt:lpstr>
      <vt:lpstr>Enlightenment and Industrious Revolution</vt:lpstr>
      <vt:lpstr>Encyclopedia and Practical Knowledge</vt:lpstr>
      <vt:lpstr>Cottage Indusry</vt:lpstr>
      <vt:lpstr>Enlightenment and the Core-Periphery Relationship</vt:lpstr>
      <vt:lpstr>Global History Responses</vt:lpstr>
      <vt:lpstr>East to West Thought Migration</vt:lpstr>
      <vt:lpstr>Mughal Empire (secularization)</vt:lpstr>
      <vt:lpstr>Protestant Missionaries</vt:lpstr>
      <vt:lpstr>Jesuits</vt:lpstr>
      <vt:lpstr>Racism with a Scientific Veneer</vt:lpstr>
      <vt:lpstr>Reception, Evolution, and Inversion of Enlightenment:  To Be Continued…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Enlightenment and the World System</dc:title>
  <dc:creator>Cody Stephens</dc:creator>
  <cp:lastModifiedBy>Cody Stephens</cp:lastModifiedBy>
  <cp:revision>98</cp:revision>
  <dcterms:created xsi:type="dcterms:W3CDTF">2018-08-02T20:45:49Z</dcterms:created>
  <dcterms:modified xsi:type="dcterms:W3CDTF">2018-08-08T13:18:05Z</dcterms:modified>
</cp:coreProperties>
</file>